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0300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44D47-7031-4D4F-401A-0B5173CAAA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40D9E0-17BD-1390-AC1B-C8DF4CEB02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18DDCF-E339-6A9A-D47E-39709E5CB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2/5/2025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D24D0-F1E8-1407-CD63-A24116782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E3030-D444-3500-D946-8DEAF8B76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40693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5C9E7-E8A3-50BB-0911-E024C0899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BFD37A-371D-9E48-DE80-6E14FA9330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A6064-C321-A573-EE8F-D0DB7B161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2/5/2025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1CB2B-413E-3F8B-721E-5DF905F62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C129C8-FE16-46E8-2520-21AD81B35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60343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16081C-50B7-BAC7-72C7-CF3BD8EB00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6F9E1A-7375-BDE8-1759-54C0921C07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48CB6D-5FF7-E281-8DC8-3806943E1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2/5/2025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45903-2115-482E-5E76-2343ADDD0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3EE6B-E137-9E87-F98E-B2380DEB1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64577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88185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30278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13530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75155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85195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13521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16609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4741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156BE-4487-8E3D-4A35-E23CB1703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E7553-C904-0A0C-3FBB-29E48DB85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13D63-5F27-6E26-1ABD-69A7A4505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2/5/2025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5B20F-51EF-71DA-2562-2BBC73371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6D0AD9-366A-CCD2-88CF-D1B1C2947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190869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0863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42140-C8C7-306B-F44C-3AA018164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D7BD11-C8B3-F825-AAEA-CA553F53B9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272C7D-ECCA-98AB-A4BF-1DA2A47C5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2/5/2025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687D-7AB4-3DF3-46A8-3B8E30F59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22B98-2954-624D-F269-0D0371825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34089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F960B-0683-BEAC-37FE-4ED427087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E28E8-8117-8789-0572-86180D3026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1DE74D-937F-FA92-9E66-4F8C332E09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485EB9-5624-AFD1-70B3-1783A25D7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2/5/2025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8A51DD-A9BC-3E0B-82BC-CAE4E07C7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4B8294-21EC-3781-AD5E-D6DFADAE9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63472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13C98-063D-01AB-BA52-56D205A33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92EBFB-D165-4FC8-665C-7D08D709CB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B862A0-6676-4E0A-770B-D850DB57EB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422087-3E0F-BCC8-7567-CEA6AB9513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CC52D8-1569-FECD-7079-28AA3B48DB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D93460-C3FD-9D2A-D95F-5805177AE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2/5/2025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F34A8A-4543-EBF8-AB6B-E56B9D918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834E4A-41E9-A019-3735-CECFC4CC1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3885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38A8D-6266-FC92-E6D6-3A88271B8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57DC55-D34B-B8B7-9F93-3AB6F3E4C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2/5/2025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2F1810-EA2E-50B5-7C00-B02DD8665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B79209-6549-2E60-8530-C20C0967E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97407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158A73-7F6F-6F1D-8611-D49E04486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2/5/2025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46755C-0E56-3AB5-4801-D445498B7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068E28-3C11-599A-CE85-B00C96591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30316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86B42-433B-2B1E-35C9-5AD70363E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4C2DA-4F27-1FCB-9577-0EFA83AF0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5A4E32-9F16-91E8-2ABB-C4B3206DBF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008C88-E1B0-5BE2-2196-1164C8AFF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2/5/2025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03ACE5-C70C-B713-9000-CA49D2255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B32B8B-D722-4FB0-8E6D-54F46073C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59512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EC4E8-ACE1-D306-FEE2-5F79139B7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C90C57-B879-821A-8E1E-A00520A2E5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816C12-8A26-DBB4-19DB-B32737299C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2B58D-5537-5A00-7748-AFB3FE7E0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2/5/2025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7ABCBD-8714-9C23-C03E-712038A8C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E14798-CEE0-65F3-0CB8-D4352E241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4431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1E4AE3-D53D-4EFB-61B1-ED937D10E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84AA01-1839-39AB-2946-9329DA58AE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1D4E34-B363-0D56-8001-8BA71EE3B2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2/5/2025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519AC-1C12-AA60-7E53-56B47778D1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8094B9-FB90-A56D-3CEC-6AA430AF45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255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6" r:id="rId13"/>
    <p:sldLayoutId id="2147483747" r:id="rId14"/>
    <p:sldLayoutId id="2147483748" r:id="rId15"/>
    <p:sldLayoutId id="2147483749" r:id="rId16"/>
    <p:sldLayoutId id="2147483750" r:id="rId17"/>
    <p:sldLayoutId id="2147483751" r:id="rId18"/>
    <p:sldLayoutId id="2147483752" r:id="rId19"/>
    <p:sldLayoutId id="2147483753" r:id="rId20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.png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326996" y="1538868"/>
            <a:ext cx="12221736" cy="938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000" kern="0" spc="-89" dirty="0">
                <a:solidFill>
                  <a:schemeClr val="accent1">
                    <a:lumMod val="50000"/>
                  </a:schemeClr>
                </a:solidFill>
                <a:latin typeface="Aldine721 BT" panose="02040803050506020403" pitchFamily="18" charset="0"/>
                <a:ea typeface="Source Serif Pro Semi Bold" pitchFamily="34" charset="-122"/>
                <a:cs typeface="Source Serif Pro Semi Bold" pitchFamily="34" charset="-120"/>
              </a:rPr>
              <a:t>       Project Name-   </a:t>
            </a:r>
            <a:r>
              <a:rPr lang="en-US" sz="4000" kern="0" spc="-89" dirty="0">
                <a:solidFill>
                  <a:schemeClr val="accent4">
                    <a:lumMod val="75000"/>
                  </a:schemeClr>
                </a:solidFill>
                <a:latin typeface="Aldine721 BT" panose="02040803050506020403" pitchFamily="18" charset="0"/>
                <a:ea typeface="Source Serif Pro Semi Bold" pitchFamily="34" charset="-122"/>
                <a:cs typeface="Source Serif Pro Semi Bold" pitchFamily="34" charset="-120"/>
              </a:rPr>
              <a:t>Voice Based Patient Call System</a:t>
            </a:r>
          </a:p>
          <a:p>
            <a:pPr marL="0" indent="0">
              <a:lnSpc>
                <a:spcPts val="5500"/>
              </a:lnSpc>
              <a:buNone/>
            </a:pPr>
            <a:endParaRPr lang="en-US" sz="4400" dirty="0">
              <a:latin typeface="Aldine721 BT" panose="02040803050506020403" pitchFamily="18" charset="0"/>
            </a:endParaRPr>
          </a:p>
          <a:p>
            <a:pPr marL="0" indent="0">
              <a:lnSpc>
                <a:spcPts val="5500"/>
              </a:lnSpc>
              <a:buNone/>
            </a:pPr>
            <a:endParaRPr lang="en-US" sz="4400" dirty="0">
              <a:latin typeface="Aldine721 BT" panose="02040803050506020403" pitchFamily="18" charset="0"/>
            </a:endParaRPr>
          </a:p>
          <a:p>
            <a:pPr marL="0" indent="0">
              <a:lnSpc>
                <a:spcPts val="5500"/>
              </a:lnSpc>
              <a:buNone/>
            </a:pPr>
            <a:endParaRPr lang="en-US" sz="4400" dirty="0">
              <a:latin typeface="Aldine721 BT" panose="02040803050506020403" pitchFamily="18" charset="0"/>
            </a:endParaRPr>
          </a:p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latin typeface="Aldine721 BT" panose="02040803050506020403" pitchFamily="18" charset="0"/>
              </a:rPr>
              <a:t> </a:t>
            </a:r>
            <a:endParaRPr lang="en-US" sz="3200" dirty="0">
              <a:latin typeface="Aldine721 BT" panose="02040803050506020403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24124" y="461522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8A4C25-B98C-F19C-0745-59D8353F5008}"/>
              </a:ext>
            </a:extLst>
          </p:cNvPr>
          <p:cNvSpPr txBox="1"/>
          <p:nvPr/>
        </p:nvSpPr>
        <p:spPr>
          <a:xfrm>
            <a:off x="960700" y="5381268"/>
            <a:ext cx="52505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accent2">
                    <a:lumMod val="50000"/>
                  </a:schemeClr>
                </a:solidFill>
                <a:latin typeface="Aldine401 BT" panose="02020602060306020A03" pitchFamily="18" charset="0"/>
              </a:rPr>
              <a:t>Mentor:-</a:t>
            </a:r>
            <a:r>
              <a:rPr lang="en-IN" sz="3600" b="1" dirty="0" err="1">
                <a:solidFill>
                  <a:schemeClr val="accent2">
                    <a:lumMod val="50000"/>
                  </a:schemeClr>
                </a:solidFill>
                <a:latin typeface="Aldine401 BT" panose="02020602060306020A03" pitchFamily="18" charset="0"/>
              </a:rPr>
              <a:t>Shilpie</a:t>
            </a:r>
            <a:r>
              <a:rPr lang="en-IN" sz="3600" b="1" dirty="0">
                <a:solidFill>
                  <a:schemeClr val="accent2">
                    <a:lumMod val="50000"/>
                  </a:schemeClr>
                </a:solidFill>
                <a:latin typeface="Aldine401 BT" panose="02020602060306020A03" pitchFamily="18" charset="0"/>
              </a:rPr>
              <a:t> Ma’am     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5A8C37-DFC5-2EEF-279D-7A6D7B90AE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0738" y="91500"/>
            <a:ext cx="2127569" cy="9386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AA11716-5F7D-164D-3753-7611EAC00E8F}"/>
              </a:ext>
            </a:extLst>
          </p:cNvPr>
          <p:cNvSpPr txBox="1"/>
          <p:nvPr/>
        </p:nvSpPr>
        <p:spPr>
          <a:xfrm>
            <a:off x="625851" y="87329"/>
            <a:ext cx="1179798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200" i="0" u="none" strike="noStrik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ldine721 BT" panose="02040803050506020403" pitchFamily="18" charset="0"/>
                <a:ea typeface="Proxima Nova"/>
                <a:cs typeface="Calibri"/>
                <a:sym typeface="Calibri"/>
              </a:rPr>
              <a:t>       Infosys Springboard Internship 5.0</a:t>
            </a:r>
            <a:endParaRPr lang="en-IN" sz="5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ldine721 BT" panose="02040803050506020403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E8F7797-693A-3E2F-13B4-B6F1073F5860}"/>
              </a:ext>
            </a:extLst>
          </p:cNvPr>
          <p:cNvSpPr txBox="1"/>
          <p:nvPr/>
        </p:nvSpPr>
        <p:spPr>
          <a:xfrm>
            <a:off x="8634714" y="5356817"/>
            <a:ext cx="51579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  <a:latin typeface="Aldine401 BT" panose="02020602060306020A03" pitchFamily="18" charset="0"/>
                <a:ea typeface="Calibri"/>
                <a:cs typeface="Calibri"/>
                <a:sym typeface="Calibri"/>
              </a:rPr>
              <a:t>       </a:t>
            </a:r>
            <a:r>
              <a:rPr lang="en-US" sz="2400" b="1" u="sng" dirty="0">
                <a:solidFill>
                  <a:schemeClr val="accent2">
                    <a:lumMod val="50000"/>
                  </a:schemeClr>
                </a:solidFill>
                <a:latin typeface="Aldine401 BT" panose="02020602060306020A03" pitchFamily="18" charset="0"/>
                <a:ea typeface="Calibri"/>
                <a:cs typeface="Calibri"/>
                <a:sym typeface="Calibri"/>
              </a:rPr>
              <a:t>Details of the Presenter</a:t>
            </a:r>
            <a:endParaRPr lang="en-US" sz="2400" b="1" u="sng" dirty="0">
              <a:solidFill>
                <a:schemeClr val="accent2">
                  <a:lumMod val="50000"/>
                </a:schemeClr>
              </a:solidFill>
              <a:latin typeface="Aldine401 BT" panose="02020602060306020A03" pitchFamily="18" charset="0"/>
              <a:ea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b="1" dirty="0">
              <a:solidFill>
                <a:schemeClr val="accent2">
                  <a:lumMod val="50000"/>
                </a:schemeClr>
              </a:solidFill>
              <a:latin typeface="Aldine401 BT" panose="02020602060306020A03" pitchFamily="18" charset="0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  <a:latin typeface="Aldine401 BT" panose="02020602060306020A03" pitchFamily="18" charset="0"/>
                <a:ea typeface="Calibri"/>
                <a:cs typeface="Calibri"/>
                <a:sym typeface="Calibri"/>
              </a:rPr>
              <a:t>        Name:  Shubh Gupta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  <a:latin typeface="Aldine401 BT" panose="02020602060306020A03" pitchFamily="18" charset="0"/>
                <a:ea typeface="Calibri"/>
                <a:cs typeface="Calibri"/>
                <a:sym typeface="Calibri"/>
              </a:rPr>
              <a:t>        Batch:B-3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  <a:latin typeface="Aldine401 BT" panose="02020602060306020A03" pitchFamily="18" charset="0"/>
                <a:ea typeface="Calibri"/>
                <a:cs typeface="Calibri"/>
                <a:sym typeface="Calibri"/>
              </a:rPr>
              <a:t>        Date: 05 Feb 2025</a:t>
            </a:r>
            <a:endParaRPr lang="en-IN" sz="2400" b="1" dirty="0">
              <a:solidFill>
                <a:schemeClr val="accent2">
                  <a:lumMod val="50000"/>
                </a:schemeClr>
              </a:solidFill>
              <a:latin typeface="Aldine401 BT" panose="02020602060306020A03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7A774AB-1741-DF7E-D9BD-2D04D500CE38}"/>
              </a:ext>
            </a:extLst>
          </p:cNvPr>
          <p:cNvSpPr txBox="1"/>
          <p:nvPr/>
        </p:nvSpPr>
        <p:spPr>
          <a:xfrm>
            <a:off x="1458410" y="2835797"/>
            <a:ext cx="11204294" cy="156966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en-IN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IN" sz="96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22818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17630"/>
            <a:ext cx="5632490" cy="717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chemeClr val="accent1">
                    <a:lumMod val="50000"/>
                  </a:schemeClr>
                </a:solidFill>
                <a:latin typeface="Aldine721 BT" panose="02040803050506020403" pitchFamily="18" charset="0"/>
                <a:ea typeface="Source Serif Pro Semi Bold" pitchFamily="34" charset="-122"/>
                <a:cs typeface="Source Serif Pro Semi Bold" pitchFamily="34" charset="-120"/>
              </a:rPr>
              <a:t>Problem Statement</a:t>
            </a:r>
            <a:endParaRPr lang="en-US" sz="4400" dirty="0">
              <a:solidFill>
                <a:schemeClr val="accent1">
                  <a:lumMod val="50000"/>
                </a:schemeClr>
              </a:solidFill>
              <a:latin typeface="Aldine721 BT" panose="02040803050506020403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837724" y="1936552"/>
            <a:ext cx="6357818" cy="3704272"/>
          </a:xfrm>
          <a:prstGeom prst="roundRect">
            <a:avLst>
              <a:gd name="adj" fmla="val 3987"/>
            </a:avLst>
          </a:prstGeom>
          <a:gradFill flip="none" rotWithShape="1"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  <a:tileRect/>
          </a:gradFill>
          <a:ln w="7620">
            <a:solidFill>
              <a:srgbClr val="D6BAD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84659" y="336625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chemeClr val="accent1">
                    <a:lumMod val="75000"/>
                  </a:schemeClr>
                </a:solidFill>
                <a:latin typeface="Aldine401 BT" panose="02020602060306020A03" pitchFamily="18" charset="0"/>
                <a:ea typeface="Source Serif Pro Semi Bold" pitchFamily="34" charset="-122"/>
                <a:cs typeface="Source Serif Pro Semi Bold" pitchFamily="34" charset="-120"/>
              </a:rPr>
              <a:t>Current Challenge</a:t>
            </a:r>
            <a:endParaRPr lang="en-US" sz="2200" b="1" dirty="0">
              <a:solidFill>
                <a:schemeClr val="accent1">
                  <a:lumMod val="75000"/>
                </a:schemeClr>
              </a:solidFill>
              <a:latin typeface="Aldine401 BT" panose="02020602060306020A03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1084659" y="3861792"/>
            <a:ext cx="58639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Traditional patient call systems often lead to delays, missed requests, and poor communication.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7434858" y="1936552"/>
            <a:ext cx="6357818" cy="3704272"/>
          </a:xfrm>
          <a:prstGeom prst="roundRect">
            <a:avLst>
              <a:gd name="adj" fmla="val 3987"/>
            </a:avLst>
          </a:prstGeom>
          <a:gradFill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81793" y="336625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chemeClr val="accent1">
                    <a:lumMod val="75000"/>
                  </a:schemeClr>
                </a:solidFill>
                <a:latin typeface="Aldine401 BT" panose="02020602060306020A03" pitchFamily="18" charset="0"/>
                <a:ea typeface="Source Serif Pro Semi Bold" pitchFamily="34" charset="-122"/>
                <a:cs typeface="Source Serif Pro Semi Bold" pitchFamily="34" charset="-120"/>
              </a:rPr>
              <a:t>Solution</a:t>
            </a:r>
            <a:endParaRPr lang="en-US" sz="2200" b="1" dirty="0">
              <a:solidFill>
                <a:schemeClr val="accent1">
                  <a:lumMod val="75000"/>
                </a:schemeClr>
              </a:solidFill>
              <a:latin typeface="Aldine401 BT" panose="02020602060306020A03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681793" y="3861792"/>
            <a:ext cx="586394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voice-based patient call system can improve patient engagement and communication, leading to better healthcare outcomes and dynamically prioritizes patient's need with multilingual support.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37724" y="591002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6680B85-7599-6A97-C115-89B706E7B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7230" y="2034897"/>
            <a:ext cx="1258803" cy="110318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22A3D91-4DD2-AA78-8E4D-45F00AB994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5441" y="2076488"/>
            <a:ext cx="1283954" cy="95162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18572"/>
            <a:ext cx="5632490" cy="1948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chemeClr val="accent1">
                    <a:lumMod val="50000"/>
                  </a:schemeClr>
                </a:solidFill>
                <a:latin typeface="Aldine721 BT" panose="02040803050506020403" pitchFamily="18" charset="0"/>
                <a:ea typeface="Source Serif Pro Semi Bold" pitchFamily="34" charset="-122"/>
                <a:cs typeface="Source Serif Pro Semi Bold" pitchFamily="34" charset="-120"/>
              </a:rPr>
              <a:t>Objectives</a:t>
            </a:r>
            <a:endParaRPr lang="en-US" sz="4400" dirty="0">
              <a:solidFill>
                <a:schemeClr val="accent1">
                  <a:lumMod val="50000"/>
                </a:schemeClr>
              </a:solidFill>
              <a:latin typeface="Aldine721 BT" panose="02040803050506020403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837724" y="2569580"/>
            <a:ext cx="4158734" cy="3397357"/>
          </a:xfrm>
          <a:prstGeom prst="roundRect">
            <a:avLst>
              <a:gd name="adj" fmla="val 3987"/>
            </a:avLst>
          </a:prstGeom>
          <a:gradFill flip="none" rotWithShape="1"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  <a:tileRect/>
          </a:gradFill>
          <a:ln w="7620">
            <a:solidFill>
              <a:srgbClr val="D6BAD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84659" y="3692366"/>
            <a:ext cx="362497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chemeClr val="accent1">
                    <a:lumMod val="75000"/>
                  </a:schemeClr>
                </a:solidFill>
                <a:latin typeface="Aldine401 BT" panose="02020602060306020A03" pitchFamily="18" charset="0"/>
                <a:ea typeface="Source Serif Pro Semi Bold" pitchFamily="34" charset="-122"/>
                <a:cs typeface="Source Serif Pro Semi Bold" pitchFamily="34" charset="-120"/>
              </a:rPr>
              <a:t>Fast Communication Channel</a:t>
            </a:r>
            <a:endParaRPr lang="en-US" sz="2200" b="1" dirty="0">
              <a:solidFill>
                <a:schemeClr val="accent1">
                  <a:lumMod val="75000"/>
                </a:schemeClr>
              </a:solidFill>
              <a:latin typeface="Aldine401 BT" panose="02020602060306020A03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1084659" y="4187904"/>
            <a:ext cx="366486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robust communication infrastructure for real-time interaction between patients and healthcare providers.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5235773" y="2569580"/>
            <a:ext cx="4158734" cy="3397357"/>
          </a:xfrm>
          <a:prstGeom prst="roundRect">
            <a:avLst>
              <a:gd name="adj" fmla="val 3987"/>
            </a:avLst>
          </a:prstGeom>
          <a:gradFill flip="none" rotWithShape="1"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  <a:tileRect/>
          </a:gra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82709" y="3692366"/>
            <a:ext cx="312705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chemeClr val="accent1">
                    <a:lumMod val="75000"/>
                  </a:schemeClr>
                </a:solidFill>
                <a:latin typeface="Aldine401 BT" panose="02020602060306020A03" pitchFamily="18" charset="0"/>
                <a:ea typeface="Source Serif Pro Semi Bold" pitchFamily="34" charset="-122"/>
                <a:cs typeface="Source Serif Pro Semi Bold" pitchFamily="34" charset="-120"/>
              </a:rPr>
              <a:t>AI-Powered Prioritization</a:t>
            </a:r>
            <a:endParaRPr lang="en-US" sz="2200" b="1" dirty="0">
              <a:solidFill>
                <a:schemeClr val="accent1">
                  <a:lumMod val="75000"/>
                </a:schemeClr>
              </a:solidFill>
              <a:latin typeface="Aldine401 BT" panose="02020602060306020A03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482709" y="4187904"/>
            <a:ext cx="366486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Utilizing AI algorithms to analyze patient data and dynamically prioritize their needs.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9633823" y="2569580"/>
            <a:ext cx="4158734" cy="3397357"/>
          </a:xfrm>
          <a:prstGeom prst="roundRect">
            <a:avLst>
              <a:gd name="adj" fmla="val 3987"/>
            </a:avLst>
          </a:prstGeom>
          <a:gradFill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D6BAD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80759" y="3692366"/>
            <a:ext cx="366486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chemeClr val="accent1">
                    <a:lumMod val="75000"/>
                  </a:schemeClr>
                </a:solidFill>
                <a:latin typeface="Aldine401 BT" panose="02020602060306020A03" pitchFamily="18" charset="0"/>
                <a:ea typeface="Source Serif Pro Semi Bold" pitchFamily="34" charset="-122"/>
                <a:cs typeface="Source Serif Pro Semi Bold" pitchFamily="34" charset="-120"/>
              </a:rPr>
              <a:t>Real-time Tracking and Notifications</a:t>
            </a:r>
            <a:endParaRPr lang="en-US" sz="2200" b="1" dirty="0">
              <a:solidFill>
                <a:schemeClr val="accent1">
                  <a:lumMod val="75000"/>
                </a:schemeClr>
              </a:solidFill>
              <a:latin typeface="Aldine401 BT" panose="02020602060306020A03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9880759" y="4539853"/>
            <a:ext cx="366486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Enables healthcare providers to monitor patient status and receive timely alerts for critical situations.</a:t>
            </a:r>
            <a:endParaRPr lang="en-US" sz="1850" dirty="0"/>
          </a:p>
        </p:txBody>
      </p:sp>
      <p:sp>
        <p:nvSpPr>
          <p:cNvPr id="12" name="AutoShape 2" descr="A sleek, modern icon representing fast communication. The icon features a chat bubble with motion lines to indicate speed, combined with a Wi-Fi or signal symbol. The design is minimalist, using a gradient of blue and white for a tech-inspired look. The background is simple and transparent, making it suitable for app or web use. High-definition, vector-style with smooth edges and clear contrast.">
            <a:extLst>
              <a:ext uri="{FF2B5EF4-FFF2-40B4-BE49-F238E27FC236}">
                <a16:creationId xmlns:a16="http://schemas.microsoft.com/office/drawing/2014/main" id="{399CF9B4-9249-87CB-04A8-DB56AD47907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EA10801-DBA0-7029-7812-A6255A746D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0132" y="2652802"/>
            <a:ext cx="844952" cy="89597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03FE1BD-EEF0-32D1-C2ED-5B6A6CB7E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9890" y="2733299"/>
            <a:ext cx="794980" cy="7949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FC0A77E-FEFF-3263-73D6-5211A626B9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4479" y="2688680"/>
            <a:ext cx="817422" cy="81742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601885"/>
            <a:ext cx="5632490" cy="902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chemeClr val="accent1">
                    <a:lumMod val="50000"/>
                  </a:schemeClr>
                </a:solidFill>
                <a:latin typeface="Aldine721 BT" panose="02040803050506020403" pitchFamily="18" charset="0"/>
                <a:ea typeface="Source Serif Pro Semi Bold" pitchFamily="34" charset="-122"/>
                <a:cs typeface="Source Serif Pro Semi Bold" pitchFamily="34" charset="-120"/>
              </a:rPr>
              <a:t>Technology Stack</a:t>
            </a:r>
            <a:endParaRPr lang="en-US" sz="4400" dirty="0">
              <a:solidFill>
                <a:schemeClr val="accent1">
                  <a:lumMod val="50000"/>
                </a:schemeClr>
              </a:solidFill>
              <a:latin typeface="Aldine721 BT" panose="02040803050506020403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837724" y="2164466"/>
            <a:ext cx="4158734" cy="2370505"/>
          </a:xfrm>
          <a:prstGeom prst="roundRect">
            <a:avLst>
              <a:gd name="adj" fmla="val 8394"/>
            </a:avLst>
          </a:prstGeom>
          <a:gradFill flip="none" rotWithShape="1"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  <a:tileRect/>
          </a:gradFill>
          <a:ln w="7620">
            <a:solidFill>
              <a:srgbClr val="D6BAD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83849" y="3488412"/>
            <a:ext cx="3765674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100" kern="0" spc="-44" dirty="0">
                <a:solidFill>
                  <a:schemeClr val="bg2">
                    <a:lumMod val="10000"/>
                  </a:schemeClr>
                </a:solidFill>
                <a:latin typeface="Aldine721 BT" panose="02040803050506020403" pitchFamily="18" charset="0"/>
                <a:ea typeface="Source Serif Pro Semi Bold" pitchFamily="34" charset="-122"/>
                <a:cs typeface="Source Serif Pro Semi Bold" pitchFamily="34" charset="-120"/>
              </a:rPr>
              <a:t>Expo React Native for Frontend</a:t>
            </a:r>
            <a:endParaRPr lang="en-US" sz="2100" dirty="0">
              <a:solidFill>
                <a:schemeClr val="bg2">
                  <a:lumMod val="10000"/>
                </a:schemeClr>
              </a:solidFill>
              <a:latin typeface="Aldine721 BT" panose="02040803050506020403" pitchFamily="18" charset="0"/>
            </a:endParaRPr>
          </a:p>
        </p:txBody>
      </p:sp>
      <p:sp>
        <p:nvSpPr>
          <p:cNvPr id="5" name="Shape 3"/>
          <p:cNvSpPr/>
          <p:nvPr/>
        </p:nvSpPr>
        <p:spPr>
          <a:xfrm>
            <a:off x="5235773" y="2247183"/>
            <a:ext cx="4158734" cy="2192063"/>
          </a:xfrm>
          <a:prstGeom prst="roundRect">
            <a:avLst>
              <a:gd name="adj" fmla="val 8394"/>
            </a:avLst>
          </a:prstGeom>
          <a:gradFill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D6BADD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482709" y="3488412"/>
            <a:ext cx="366486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100" kern="0" spc="-44" dirty="0">
                <a:solidFill>
                  <a:srgbClr val="272525"/>
                </a:solidFill>
                <a:latin typeface="Aldine721 BT" panose="02040803050506020403" pitchFamily="18" charset="0"/>
                <a:ea typeface="Source Serif Pro Semi Bold" pitchFamily="34" charset="-122"/>
                <a:cs typeface="Source Serif Pro Semi Bold" pitchFamily="34" charset="-120"/>
              </a:rPr>
              <a:t>Node.js and Express for API and Server Logic</a:t>
            </a:r>
            <a:endParaRPr lang="en-US" sz="2100" dirty="0">
              <a:latin typeface="Aldine721 BT" panose="02040803050506020403" pitchFamily="18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9633823" y="2247183"/>
            <a:ext cx="4158734" cy="2192063"/>
          </a:xfrm>
          <a:prstGeom prst="roundRect">
            <a:avLst>
              <a:gd name="adj" fmla="val 8394"/>
            </a:avLst>
          </a:prstGeom>
          <a:gradFill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D6BADD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9880759" y="3488412"/>
            <a:ext cx="317718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chemeClr val="bg2">
                    <a:lumMod val="10000"/>
                  </a:schemeClr>
                </a:solidFill>
                <a:latin typeface="Aldine721 BT" panose="02040803050506020403" pitchFamily="18" charset="0"/>
                <a:ea typeface="Source Serif Pro Semi Bold" pitchFamily="34" charset="-122"/>
                <a:cs typeface="Source Serif Pro Semi Bold" pitchFamily="34" charset="-120"/>
              </a:rPr>
              <a:t>MongoDB for data Storage</a:t>
            </a:r>
            <a:endParaRPr lang="en-US" sz="2200" b="1" dirty="0">
              <a:solidFill>
                <a:schemeClr val="bg2">
                  <a:lumMod val="10000"/>
                </a:schemeClr>
              </a:solidFill>
              <a:latin typeface="Aldine721 BT" panose="02040803050506020403" pitchFamily="18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837724" y="4678561"/>
            <a:ext cx="4158734" cy="2520892"/>
          </a:xfrm>
          <a:prstGeom prst="roundRect">
            <a:avLst>
              <a:gd name="adj" fmla="val 7326"/>
            </a:avLst>
          </a:prstGeom>
          <a:gradFill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 sz="1800" kern="0" spc="-44" dirty="0">
              <a:solidFill>
                <a:srgbClr val="272525"/>
              </a:solidFill>
              <a:latin typeface="Source Serif Pro Semi Bold" pitchFamily="34" charset="0"/>
              <a:ea typeface="Source Serif Pro Semi Bold" pitchFamily="34" charset="-122"/>
              <a:cs typeface="Source Serif Pro Semi Bold" pitchFamily="34" charset="-120"/>
            </a:endParaRPr>
          </a:p>
          <a:p>
            <a:endParaRPr lang="en-US" kern="0" spc="-44" dirty="0">
              <a:solidFill>
                <a:srgbClr val="272525"/>
              </a:solidFill>
              <a:latin typeface="Source Serif Pro Semi Bold" pitchFamily="34" charset="0"/>
              <a:ea typeface="Source Serif Pro Semi Bold" pitchFamily="34" charset="-122"/>
              <a:cs typeface="Source Serif Pro Semi Bold" pitchFamily="34" charset="-120"/>
            </a:endParaRPr>
          </a:p>
          <a:p>
            <a:endParaRPr lang="en-US" sz="1800" kern="0" spc="-44" dirty="0">
              <a:solidFill>
                <a:srgbClr val="272525"/>
              </a:solidFill>
              <a:latin typeface="Source Serif Pro Semi Bold" pitchFamily="34" charset="0"/>
              <a:ea typeface="Source Serif Pro Semi Bold" pitchFamily="34" charset="-122"/>
              <a:cs typeface="Source Serif Pro Semi Bold" pitchFamily="34" charset="-120"/>
            </a:endParaRPr>
          </a:p>
          <a:p>
            <a:endParaRPr lang="en-US" kern="0" spc="-44" dirty="0">
              <a:solidFill>
                <a:srgbClr val="272525"/>
              </a:solidFill>
              <a:latin typeface="Source Serif Pro Semi Bold" pitchFamily="34" charset="0"/>
              <a:ea typeface="Source Serif Pro Semi Bold" pitchFamily="34" charset="-122"/>
              <a:cs typeface="Source Serif Pro Semi Bold" pitchFamily="34" charset="-120"/>
            </a:endParaRPr>
          </a:p>
          <a:p>
            <a:r>
              <a:rPr lang="en-US" sz="2100" kern="0" spc="-44" dirty="0">
                <a:solidFill>
                  <a:schemeClr val="bg2">
                    <a:lumMod val="10000"/>
                  </a:schemeClr>
                </a:solidFill>
                <a:latin typeface="Aldine721 BT" panose="02040803050506020403" pitchFamily="18" charset="0"/>
                <a:ea typeface="Source Serif Pro Semi Bold" pitchFamily="34" charset="-122"/>
                <a:cs typeface="Source Serif Pro Semi Bold" pitchFamily="34" charset="-120"/>
              </a:rPr>
              <a:t>                 TensorFlow.js</a:t>
            </a:r>
            <a:endParaRPr lang="en-US" sz="2100" dirty="0">
              <a:solidFill>
                <a:schemeClr val="bg2">
                  <a:lumMod val="10000"/>
                </a:schemeClr>
              </a:solidFill>
              <a:latin typeface="Aldine721 BT" panose="02040803050506020403" pitchFamily="18" charset="0"/>
            </a:endParaRPr>
          </a:p>
          <a:p>
            <a:endParaRPr lang="en-IN" dirty="0"/>
          </a:p>
        </p:txBody>
      </p:sp>
      <p:sp>
        <p:nvSpPr>
          <p:cNvPr id="10" name="Text 8"/>
          <p:cNvSpPr/>
          <p:nvPr/>
        </p:nvSpPr>
        <p:spPr>
          <a:xfrm>
            <a:off x="1084659" y="492549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84659" y="5421035"/>
            <a:ext cx="36648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5235773" y="4678561"/>
            <a:ext cx="4158734" cy="2439869"/>
          </a:xfrm>
          <a:prstGeom prst="roundRect">
            <a:avLst>
              <a:gd name="adj" fmla="val 7326"/>
            </a:avLst>
          </a:prstGeom>
          <a:gradFill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b="1" dirty="0">
                <a:latin typeface="Aldine401 BT" panose="02020602060306020A03" pitchFamily="18" charset="0"/>
              </a:rPr>
              <a:t>           Azure for Speech Services</a:t>
            </a:r>
          </a:p>
          <a:p>
            <a:endParaRPr lang="en-IN" dirty="0"/>
          </a:p>
        </p:txBody>
      </p:sp>
      <p:sp>
        <p:nvSpPr>
          <p:cNvPr id="13" name="Text 11"/>
          <p:cNvSpPr/>
          <p:nvPr/>
        </p:nvSpPr>
        <p:spPr>
          <a:xfrm>
            <a:off x="5482709" y="492549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482709" y="5421035"/>
            <a:ext cx="36648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15" name="Shape 13"/>
          <p:cNvSpPr/>
          <p:nvPr/>
        </p:nvSpPr>
        <p:spPr>
          <a:xfrm>
            <a:off x="9633823" y="4678561"/>
            <a:ext cx="4158734" cy="2439869"/>
          </a:xfrm>
          <a:prstGeom prst="roundRect">
            <a:avLst>
              <a:gd name="adj" fmla="val 7326"/>
            </a:avLst>
          </a:prstGeom>
          <a:gradFill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b="1" dirty="0">
                <a:latin typeface="Aldine401 BT" panose="02020602060306020A03" pitchFamily="18" charset="0"/>
              </a:rPr>
              <a:t>                    Android Studio </a:t>
            </a:r>
          </a:p>
          <a:p>
            <a:endParaRPr lang="en-IN" dirty="0"/>
          </a:p>
        </p:txBody>
      </p:sp>
      <p:sp>
        <p:nvSpPr>
          <p:cNvPr id="16" name="Text 14"/>
          <p:cNvSpPr/>
          <p:nvPr/>
        </p:nvSpPr>
        <p:spPr>
          <a:xfrm>
            <a:off x="9880759" y="492549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880759" y="5421035"/>
            <a:ext cx="36648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FA561E4-8CAF-2144-25CD-68149BCCA2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4666" y="2432235"/>
            <a:ext cx="792840" cy="79284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E9F1106-4F2A-CCA9-E6CF-85C2C2D985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9968" y="2500444"/>
            <a:ext cx="1070344" cy="65642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F53C127-0931-D01B-B897-6926DFDBFD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69945" y="2488298"/>
            <a:ext cx="886490" cy="83434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99FB4BF-FF92-0D67-8DED-68DC9B95AB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69528" y="4916159"/>
            <a:ext cx="1695124" cy="84756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315F3EE-43DB-3D71-7168-2CCE3557E4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97614" y="4968888"/>
            <a:ext cx="835172" cy="83517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D8F45E6-E160-1899-A5F1-56655499A16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44450" y="4801528"/>
            <a:ext cx="1137479" cy="1137479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30146" y="644485"/>
            <a:ext cx="7422477" cy="689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kern="0" spc="-87" dirty="0">
                <a:solidFill>
                  <a:schemeClr val="accent1">
                    <a:lumMod val="50000"/>
                  </a:schemeClr>
                </a:solidFill>
                <a:latin typeface="Aldine721 BT" panose="02040803050506020403" pitchFamily="18" charset="0"/>
                <a:ea typeface="Source Serif Pro Semi Bold" pitchFamily="34" charset="-122"/>
                <a:cs typeface="Source Serif Pro Semi Bold" pitchFamily="34" charset="-120"/>
              </a:rPr>
              <a:t>App Interface </a:t>
            </a:r>
            <a:endParaRPr lang="en-US" sz="4300" b="1" dirty="0">
              <a:solidFill>
                <a:schemeClr val="accent1">
                  <a:lumMod val="50000"/>
                </a:schemeClr>
              </a:solidFill>
              <a:latin typeface="Aldine721 BT" panose="02040803050506020403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341" y="1948934"/>
            <a:ext cx="2494121" cy="5407223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7041" y="1948934"/>
            <a:ext cx="2463284" cy="54072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51C5FCF-701F-063E-C14A-DCDC8FC513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73016" y="1948933"/>
            <a:ext cx="2494121" cy="540722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69043" y="899993"/>
            <a:ext cx="714976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chemeClr val="accent1">
                    <a:lumMod val="50000"/>
                  </a:schemeClr>
                </a:solidFill>
                <a:latin typeface="Aldine721 BT" panose="02040803050506020403" pitchFamily="18" charset="0"/>
                <a:ea typeface="Source Serif Pro Semi Bold" pitchFamily="34" charset="-122"/>
                <a:cs typeface="Source Serif Pro Semi Bold" pitchFamily="34" charset="-120"/>
              </a:rPr>
              <a:t>FlowChart</a:t>
            </a: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 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082760"/>
            <a:ext cx="12954952" cy="5246727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3" y="509287"/>
            <a:ext cx="13503309" cy="7349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chemeClr val="accent1">
                    <a:lumMod val="50000"/>
                  </a:schemeClr>
                </a:solidFill>
                <a:latin typeface="Aldine721 BT" panose="02040803050506020403" pitchFamily="18" charset="0"/>
                <a:ea typeface="Source Serif Pro Semi Bold" pitchFamily="34" charset="-122"/>
                <a:cs typeface="Source Serif Pro Semi Bold" pitchFamily="34" charset="-120"/>
              </a:rPr>
              <a:t>System Diagram</a:t>
            </a:r>
          </a:p>
          <a:p>
            <a:pPr marL="0" indent="0">
              <a:lnSpc>
                <a:spcPts val="5500"/>
              </a:lnSpc>
              <a:buNone/>
            </a:pPr>
            <a:endParaRPr lang="en-US" sz="4400" dirty="0">
              <a:solidFill>
                <a:schemeClr val="accent1">
                  <a:lumMod val="50000"/>
                </a:schemeClr>
              </a:solidFill>
              <a:latin typeface="Aldine721 BT" panose="02040803050506020403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37724" y="451461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6C0EEA8-CDB8-C073-34A4-78F321AEA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6252" y="1713054"/>
            <a:ext cx="11897895" cy="561372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16650" y="828080"/>
            <a:ext cx="5490091" cy="686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kern="0" spc="-86" dirty="0">
                <a:solidFill>
                  <a:schemeClr val="accent5">
                    <a:lumMod val="50000"/>
                  </a:schemeClr>
                </a:solidFill>
                <a:latin typeface="Aldine721 BT" panose="02040803050506020403" pitchFamily="18" charset="0"/>
                <a:ea typeface="Source Serif Pro Semi Bold" pitchFamily="34" charset="-122"/>
                <a:cs typeface="Source Serif Pro Semi Bold" pitchFamily="34" charset="-120"/>
              </a:rPr>
              <a:t>Key Features</a:t>
            </a:r>
            <a:endParaRPr lang="en-US" sz="4300" dirty="0">
              <a:solidFill>
                <a:schemeClr val="accent5">
                  <a:lumMod val="50000"/>
                </a:schemeClr>
              </a:solidFill>
              <a:latin typeface="Aldine721 BT" panose="02040803050506020403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816650" y="2126575"/>
            <a:ext cx="524947" cy="524947"/>
          </a:xfrm>
          <a:prstGeom prst="roundRect">
            <a:avLst>
              <a:gd name="adj" fmla="val 1866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96791" y="2224326"/>
            <a:ext cx="164663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kern="0" spc="-5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574840" y="2126575"/>
            <a:ext cx="2880598" cy="686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kern="0" spc="-43" dirty="0">
                <a:solidFill>
                  <a:schemeClr val="accent1">
                    <a:lumMod val="75000"/>
                  </a:schemeClr>
                </a:solidFill>
                <a:latin typeface="Aldine401 BT" panose="02020602060306020A03" pitchFamily="18" charset="0"/>
                <a:ea typeface="Source Serif Pro Semi Bold" pitchFamily="34" charset="-122"/>
                <a:cs typeface="Source Serif Pro Semi Bold" pitchFamily="34" charset="-120"/>
              </a:rPr>
              <a:t>Personalized Patient Experience</a:t>
            </a:r>
            <a:endParaRPr lang="en-US" sz="2150" b="1" dirty="0">
              <a:solidFill>
                <a:schemeClr val="accent1">
                  <a:lumMod val="75000"/>
                </a:schemeClr>
              </a:solidFill>
              <a:latin typeface="Aldine401 BT" panose="02020602060306020A03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574840" y="2952750"/>
            <a:ext cx="2880598" cy="746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kern="0" spc="-3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system tailors interactions to each patient's needs.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4688681" y="2126575"/>
            <a:ext cx="524947" cy="524947"/>
          </a:xfrm>
          <a:prstGeom prst="roundRect">
            <a:avLst>
              <a:gd name="adj" fmla="val 1866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68823" y="2224326"/>
            <a:ext cx="164663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kern="0" spc="-5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5446871" y="2126575"/>
            <a:ext cx="2744986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kern="0" spc="-43" dirty="0">
                <a:solidFill>
                  <a:schemeClr val="accent1">
                    <a:lumMod val="75000"/>
                  </a:schemeClr>
                </a:solidFill>
                <a:latin typeface="Aldine401 BT" panose="02020602060306020A03" pitchFamily="18" charset="0"/>
                <a:ea typeface="Source Serif Pro Semi Bold" pitchFamily="34" charset="-122"/>
                <a:cs typeface="Source Serif Pro Semi Bold" pitchFamily="34" charset="-120"/>
              </a:rPr>
              <a:t>Request-Prioritization</a:t>
            </a:r>
            <a:endParaRPr lang="en-US" sz="2150" b="1" dirty="0">
              <a:solidFill>
                <a:schemeClr val="accent1">
                  <a:lumMod val="75000"/>
                </a:schemeClr>
              </a:solidFill>
              <a:latin typeface="Aldine401 BT" panose="02020602060306020A03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5446871" y="2609612"/>
            <a:ext cx="2880598" cy="746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kern="0" spc="-3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AI classifies the requests as High, medium, low.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816650" y="4195167"/>
            <a:ext cx="524947" cy="524947"/>
          </a:xfrm>
          <a:prstGeom prst="roundRect">
            <a:avLst>
              <a:gd name="adj" fmla="val 1866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96791" y="4292918"/>
            <a:ext cx="164663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kern="0" spc="-5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1574840" y="4195167"/>
            <a:ext cx="2880598" cy="686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kern="0" spc="-43" dirty="0">
                <a:solidFill>
                  <a:schemeClr val="accent1">
                    <a:lumMod val="75000"/>
                  </a:schemeClr>
                </a:solidFill>
                <a:latin typeface="Aldine401 BT" panose="02020602060306020A03" pitchFamily="18" charset="0"/>
                <a:ea typeface="Source Serif Pro Semi Bold" pitchFamily="34" charset="-122"/>
                <a:cs typeface="Source Serif Pro Semi Bold" pitchFamily="34" charset="-120"/>
              </a:rPr>
              <a:t>Conversational AI Interface</a:t>
            </a:r>
            <a:endParaRPr lang="en-US" sz="2150" b="1" dirty="0">
              <a:solidFill>
                <a:schemeClr val="accent1">
                  <a:lumMod val="75000"/>
                </a:schemeClr>
              </a:solidFill>
              <a:latin typeface="Aldine401 BT" panose="02020602060306020A03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574840" y="5021342"/>
            <a:ext cx="2880598" cy="1866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kern="0" spc="-3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system uses a natural language processing (NLP) engine to understand and respond to patient queries in a conversational manner.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1574840" y="7028140"/>
            <a:ext cx="2880598" cy="373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1800" dirty="0"/>
          </a:p>
        </p:txBody>
      </p:sp>
      <p:sp>
        <p:nvSpPr>
          <p:cNvPr id="17" name="Shape 14"/>
          <p:cNvSpPr/>
          <p:nvPr/>
        </p:nvSpPr>
        <p:spPr>
          <a:xfrm>
            <a:off x="4688681" y="4195167"/>
            <a:ext cx="524947" cy="524947"/>
          </a:xfrm>
          <a:prstGeom prst="roundRect">
            <a:avLst>
              <a:gd name="adj" fmla="val 1866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4868823" y="4292918"/>
            <a:ext cx="164663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kern="0" spc="-5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4</a:t>
            </a:r>
            <a:endParaRPr lang="en-US" sz="2550" dirty="0"/>
          </a:p>
        </p:txBody>
      </p:sp>
      <p:sp>
        <p:nvSpPr>
          <p:cNvPr id="19" name="Text 16"/>
          <p:cNvSpPr/>
          <p:nvPr/>
        </p:nvSpPr>
        <p:spPr>
          <a:xfrm>
            <a:off x="5446871" y="4195167"/>
            <a:ext cx="2880598" cy="686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kern="0" spc="-43" dirty="0">
                <a:solidFill>
                  <a:schemeClr val="accent1">
                    <a:lumMod val="75000"/>
                  </a:schemeClr>
                </a:solidFill>
                <a:latin typeface="Aldine401 BT" panose="02020602060306020A03" pitchFamily="18" charset="0"/>
                <a:ea typeface="Source Serif Pro Semi Bold" pitchFamily="34" charset="-122"/>
                <a:cs typeface="Source Serif Pro Semi Bold" pitchFamily="34" charset="-120"/>
              </a:rPr>
              <a:t>Real-time Updates and Notifications</a:t>
            </a:r>
            <a:endParaRPr lang="en-US" sz="2150" b="1" dirty="0">
              <a:solidFill>
                <a:schemeClr val="accent1">
                  <a:lumMod val="75000"/>
                </a:schemeClr>
              </a:solidFill>
              <a:latin typeface="Aldine401 BT" panose="02020602060306020A03" pitchFamily="18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5446871" y="5021342"/>
            <a:ext cx="2880598" cy="14935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kern="0" spc="-3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Healthcare Staff receive notifications as soon as the request has been made by the Patient.</a:t>
            </a:r>
            <a:endParaRPr lang="en-US" sz="18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1201EB4-72CA-7503-645F-CA850EB6C9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5100" y="0"/>
            <a:ext cx="6205300" cy="82296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3189" y="591741"/>
            <a:ext cx="6028492" cy="6329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kern="0" spc="-80" dirty="0">
                <a:solidFill>
                  <a:schemeClr val="accent1">
                    <a:lumMod val="50000"/>
                  </a:schemeClr>
                </a:solidFill>
                <a:latin typeface="Aldine721 BT" panose="02040803050506020403" pitchFamily="18" charset="0"/>
                <a:ea typeface="Source Serif Pro Semi Bold" pitchFamily="34" charset="-122"/>
                <a:cs typeface="Source Serif Pro Semi Bold" pitchFamily="34" charset="-120"/>
              </a:rPr>
              <a:t>Future Scope and Roadmap</a:t>
            </a:r>
            <a:endParaRPr lang="en-US" sz="3950" b="1" dirty="0">
              <a:solidFill>
                <a:schemeClr val="accent1">
                  <a:lumMod val="50000"/>
                </a:schemeClr>
              </a:solidFill>
              <a:latin typeface="Aldine721 BT" panose="02040803050506020403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53189" y="1654969"/>
            <a:ext cx="3657362" cy="710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b="1" kern="0" spc="-11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5550" b="1" dirty="0"/>
          </a:p>
        </p:txBody>
      </p:sp>
      <p:sp>
        <p:nvSpPr>
          <p:cNvPr id="5" name="Text 2"/>
          <p:cNvSpPr/>
          <p:nvPr/>
        </p:nvSpPr>
        <p:spPr>
          <a:xfrm>
            <a:off x="1089660" y="2633901"/>
            <a:ext cx="2984421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b="1" kern="0" spc="-40" dirty="0">
                <a:solidFill>
                  <a:schemeClr val="accent1">
                    <a:lumMod val="75000"/>
                  </a:schemeClr>
                </a:solidFill>
                <a:latin typeface="Aldine401 BT" panose="02020602060306020A03" pitchFamily="18" charset="0"/>
                <a:ea typeface="Source Serif Pro Semi Bold" pitchFamily="34" charset="-122"/>
                <a:cs typeface="Source Serif Pro Semi Bold" pitchFamily="34" charset="-120"/>
              </a:rPr>
              <a:t>Integration with Wearables</a:t>
            </a:r>
            <a:endParaRPr lang="en-US" sz="1950" b="1" dirty="0">
              <a:solidFill>
                <a:schemeClr val="accent1">
                  <a:lumMod val="75000"/>
                </a:schemeClr>
              </a:solidFill>
              <a:latin typeface="Aldine401 BT" panose="02020602060306020A03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53189" y="3079433"/>
            <a:ext cx="3657362" cy="10329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system can be integrated with wearable devices to track patient health data in real-time.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4733330" y="1654969"/>
            <a:ext cx="3657481" cy="710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b="1" kern="0" spc="-11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5550" b="1" dirty="0"/>
          </a:p>
        </p:txBody>
      </p:sp>
      <p:sp>
        <p:nvSpPr>
          <p:cNvPr id="8" name="Text 5"/>
          <p:cNvSpPr/>
          <p:nvPr/>
        </p:nvSpPr>
        <p:spPr>
          <a:xfrm>
            <a:off x="5296138" y="2633901"/>
            <a:ext cx="2531864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b="1" kern="0" spc="-40" dirty="0">
                <a:solidFill>
                  <a:schemeClr val="accent1">
                    <a:lumMod val="75000"/>
                  </a:schemeClr>
                </a:solidFill>
                <a:latin typeface="Aldine401 BT" panose="02020602060306020A03" pitchFamily="18" charset="0"/>
                <a:ea typeface="Source Serif Pro Semi Bold" pitchFamily="34" charset="-122"/>
                <a:cs typeface="Source Serif Pro Semi Bold" pitchFamily="34" charset="-120"/>
              </a:rPr>
              <a:t>Predictive Analytics</a:t>
            </a:r>
            <a:endParaRPr lang="en-US" sz="1950" b="1" dirty="0">
              <a:solidFill>
                <a:schemeClr val="accent1">
                  <a:lumMod val="75000"/>
                </a:schemeClr>
              </a:solidFill>
              <a:latin typeface="Aldine401 BT" panose="02020602060306020A03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733330" y="3079433"/>
            <a:ext cx="3657481" cy="10329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system can use patient data to predict potential health risks and recommend preventive measures.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53189" y="4865489"/>
            <a:ext cx="3657362" cy="710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b="1" kern="0" spc="-11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5550" b="1" dirty="0"/>
          </a:p>
        </p:txBody>
      </p:sp>
      <p:sp>
        <p:nvSpPr>
          <p:cNvPr id="11" name="Text 8"/>
          <p:cNvSpPr/>
          <p:nvPr/>
        </p:nvSpPr>
        <p:spPr>
          <a:xfrm>
            <a:off x="753189" y="5844421"/>
            <a:ext cx="3657362" cy="6329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b="1" kern="0" spc="-40" dirty="0">
                <a:solidFill>
                  <a:schemeClr val="accent1">
                    <a:lumMod val="75000"/>
                  </a:schemeClr>
                </a:solidFill>
                <a:latin typeface="Aldine401 BT" panose="02020602060306020A03" pitchFamily="18" charset="0"/>
                <a:ea typeface="Source Serif Pro Semi Bold" pitchFamily="34" charset="-122"/>
                <a:cs typeface="Source Serif Pro Semi Bold" pitchFamily="34" charset="-120"/>
              </a:rPr>
              <a:t>Virtual Assistant for Chronic Conditions</a:t>
            </a:r>
            <a:endParaRPr lang="en-US" sz="1950" b="1" dirty="0">
              <a:solidFill>
                <a:schemeClr val="accent1">
                  <a:lumMod val="75000"/>
                </a:schemeClr>
              </a:solidFill>
              <a:latin typeface="Aldine401 BT" panose="02020602060306020A03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753189" y="6606421"/>
            <a:ext cx="3657362" cy="10329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system can provide personalized support and guidance for patients with chronic conditions.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4733330" y="4865489"/>
            <a:ext cx="3657481" cy="710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b="1" kern="0" spc="-11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4</a:t>
            </a:r>
            <a:endParaRPr lang="en-US" sz="5550" b="1" dirty="0"/>
          </a:p>
        </p:txBody>
      </p:sp>
      <p:sp>
        <p:nvSpPr>
          <p:cNvPr id="14" name="Text 11"/>
          <p:cNvSpPr/>
          <p:nvPr/>
        </p:nvSpPr>
        <p:spPr>
          <a:xfrm>
            <a:off x="5262205" y="5844421"/>
            <a:ext cx="2599611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b="1" kern="0" spc="-40" dirty="0">
                <a:solidFill>
                  <a:schemeClr val="accent1">
                    <a:lumMod val="75000"/>
                  </a:schemeClr>
                </a:solidFill>
                <a:latin typeface="Aldine401 BT" panose="02020602060306020A03" pitchFamily="18" charset="0"/>
                <a:ea typeface="Source Serif Pro Semi Bold" pitchFamily="34" charset="-122"/>
                <a:cs typeface="Source Serif Pro Semi Bold" pitchFamily="34" charset="-120"/>
              </a:rPr>
              <a:t>IOT Devices Integration</a:t>
            </a:r>
            <a:endParaRPr lang="en-US" sz="1950" b="1" dirty="0">
              <a:solidFill>
                <a:schemeClr val="accent1">
                  <a:lumMod val="75000"/>
                </a:schemeClr>
              </a:solidFill>
              <a:latin typeface="Aldine401 BT" panose="02020602060306020A03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4733330" y="6606421"/>
            <a:ext cx="3657481" cy="1031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Connecting other healthcare devices to this app for more real-time monitoring.</a:t>
            </a:r>
            <a:endParaRPr lang="en-US" sz="1650" dirty="0"/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3059</TotalTime>
  <Words>341</Words>
  <Application>Microsoft Office PowerPoint</Application>
  <PresentationFormat>Custom</PresentationFormat>
  <Paragraphs>82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Aldine401 BT</vt:lpstr>
      <vt:lpstr>Aldine721 BT</vt:lpstr>
      <vt:lpstr>Arial</vt:lpstr>
      <vt:lpstr>Calibri</vt:lpstr>
      <vt:lpstr>Calibri Light</vt:lpstr>
      <vt:lpstr>Source Sans Pro</vt:lpstr>
      <vt:lpstr>Source Serif Pro Semi Bold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SHUBH GUPTA</cp:lastModifiedBy>
  <cp:revision>5</cp:revision>
  <dcterms:created xsi:type="dcterms:W3CDTF">2025-02-01T10:07:54Z</dcterms:created>
  <dcterms:modified xsi:type="dcterms:W3CDTF">2025-02-05T06:05:02Z</dcterms:modified>
</cp:coreProperties>
</file>